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82a9a99e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082a9a99e4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082a9a99e4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082a9a99e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2082a9a99e4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082a9a99e4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833065a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20833065a1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0833065a1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82a9a99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2082a9a99e4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082a9a99e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82a9a99e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2082a9a99e4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082a9a99e4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833065a1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20833065a10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0833065a10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833065a1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20833065a10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0833065a10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0833065a1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20833065a10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0833065a10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0833065a1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20833065a10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20833065a10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ен слайд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 картина с надпис">
  <p:cSld name="Панорамна картина с надпис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1"/>
          <p:cNvSpPr>
            <a:spLocks noGrp="1"/>
          </p:cNvSpPr>
          <p:nvPr>
            <p:ph type="pic" idx="2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1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ие и надпис">
  <p:cSld name="Заглавие и надпис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2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2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body" idx="1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 с надпис">
  <p:cSld name="Цитат с надпис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3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1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body" idx="2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ldNum" idx="12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139" name="Google Shape;139;p13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lang="bg-BG" sz="72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"</a:t>
            </a:r>
            <a:endParaRPr/>
          </a:p>
        </p:txBody>
      </p:sp>
      <p:sp>
        <p:nvSpPr>
          <p:cNvPr id="140" name="Google Shape;140;p13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lang="bg-BG" sz="72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"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изитка">
  <p:cSld name="Визитка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ldNum" idx="12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колони">
  <p:cSld name="3 колони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5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2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body" idx="3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body" idx="4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body" idx="5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body" idx="6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колона с картини">
  <p:cSld name="3 колона с картини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6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3" name="Google Shape;173;p16"/>
          <p:cNvSpPr>
            <a:spLocks noGrp="1"/>
          </p:cNvSpPr>
          <p:nvPr>
            <p:ph type="pic" idx="2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3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4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6" name="Google Shape;176;p16"/>
          <p:cNvSpPr>
            <a:spLocks noGrp="1"/>
          </p:cNvSpPr>
          <p:nvPr>
            <p:ph type="pic" idx="5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body" idx="6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7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9" name="Google Shape;179;p16"/>
          <p:cNvSpPr>
            <a:spLocks noGrp="1"/>
          </p:cNvSpPr>
          <p:nvPr>
            <p:ph type="pic" idx="8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body" idx="9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ие и вертикален текст" type="vertTx">
  <p:cSld name="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7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body" idx="1"/>
          </p:nvPr>
        </p:nvSpPr>
        <p:spPr>
          <a:xfrm rot="5400000">
            <a:off x="3687593" y="-670399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но заглавие и текст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1"/>
          </p:nvPr>
        </p:nvSpPr>
        <p:spPr>
          <a:xfrm rot="5400000">
            <a:off x="2452029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dt" idx="10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ldNum" idx="12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съдържания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1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2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ъдържание с надпис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4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2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азно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HD-ShadowShor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амо заглавие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ие и съдържание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ка на раздел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8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sldNum" idx="12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2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3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body" idx="4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ина с надпис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0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0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hashOverlay-FullResolve.png"/>
          <p:cNvPicPr preferRelativeResize="0"/>
          <p:nvPr/>
        </p:nvPicPr>
        <p:blipFill rotWithShape="1">
          <a:blip r:embed="rId19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 descr="Букет с цветя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/>
          <p:nvPr/>
        </p:nvSpPr>
        <p:spPr>
          <a:xfrm>
            <a:off x="0" y="4249541"/>
            <a:ext cx="8968085" cy="1660332"/>
          </a:xfrm>
          <a:prstGeom prst="rect">
            <a:avLst/>
          </a:prstGeom>
          <a:solidFill>
            <a:srgbClr val="0C0C0C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ctrTitle"/>
          </p:nvPr>
        </p:nvSpPr>
        <p:spPr>
          <a:xfrm>
            <a:off x="670872" y="4798842"/>
            <a:ext cx="81336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Font typeface="Trebuchet MS"/>
              <a:buNone/>
            </a:pPr>
            <a:r>
              <a:rPr lang="bg-BG"/>
              <a:t>Търсене и предлагане на услуги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0" y="5902314"/>
            <a:ext cx="8968085" cy="275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9111715" y="5902314"/>
            <a:ext cx="3080285" cy="2759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9810725" y="4771900"/>
            <a:ext cx="167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Уеб приложение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(Freelancer)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8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8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2" name="Google Shape;362;p2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8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8"/>
          <p:cNvSpPr txBox="1">
            <a:spLocks noGrp="1"/>
          </p:cNvSpPr>
          <p:nvPr>
            <p:ph type="title"/>
          </p:nvPr>
        </p:nvSpPr>
        <p:spPr>
          <a:xfrm>
            <a:off x="853946" y="753228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Използвани технологии</a:t>
            </a:r>
            <a:endParaRPr/>
          </a:p>
        </p:txBody>
      </p:sp>
      <p:pic>
        <p:nvPicPr>
          <p:cNvPr id="366" name="Google Shape;3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6213" y="2549875"/>
            <a:ext cx="4555475" cy="25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 txBox="1">
            <a:spLocks noGrp="1"/>
          </p:cNvSpPr>
          <p:nvPr>
            <p:ph type="body" idx="2"/>
          </p:nvPr>
        </p:nvSpPr>
        <p:spPr>
          <a:xfrm>
            <a:off x="169775" y="2072225"/>
            <a:ext cx="6980700" cy="45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 b="1" i="1" dirty="0">
                <a:solidFill>
                  <a:schemeClr val="dk1"/>
                </a:solidFill>
              </a:rPr>
              <a:t>HTML </a:t>
            </a:r>
            <a:r>
              <a:rPr lang="bg-BG" sz="1500" b="1" i="1" dirty="0"/>
              <a:t>– за изграждане структурата на сайта.</a:t>
            </a:r>
            <a:endParaRPr sz="1500" b="1" i="1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 b="1" i="1" dirty="0">
                <a:solidFill>
                  <a:schemeClr val="dk1"/>
                </a:solidFill>
              </a:rPr>
              <a:t>CSS </a:t>
            </a:r>
            <a:r>
              <a:rPr lang="bg-BG" sz="1500" b="1" i="1" dirty="0"/>
              <a:t>– </a:t>
            </a:r>
            <a:r>
              <a:rPr lang="bg-BG" sz="1500" i="1" dirty="0"/>
              <a:t>за стилизиране на сайта и за визуалните ефекти.</a:t>
            </a:r>
            <a:endParaRPr sz="1500" i="1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 b="1" i="1" dirty="0" err="1">
                <a:solidFill>
                  <a:schemeClr val="dk1"/>
                </a:solidFill>
              </a:rPr>
              <a:t>Bootstrap</a:t>
            </a:r>
            <a:r>
              <a:rPr lang="bg-BG" sz="1500" b="1" i="1" dirty="0">
                <a:solidFill>
                  <a:schemeClr val="dk1"/>
                </a:solidFill>
              </a:rPr>
              <a:t> </a:t>
            </a:r>
            <a:r>
              <a:rPr lang="bg-BG" sz="1500" b="1" i="1" dirty="0"/>
              <a:t>– </a:t>
            </a:r>
            <a:r>
              <a:rPr lang="bg-BG" sz="1500" i="1" dirty="0"/>
              <a:t>съкратен CSS, който е използван при създаването на таблици в сайта и др.</a:t>
            </a:r>
            <a:endParaRPr sz="1500" i="1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 b="1" i="1" dirty="0" err="1">
                <a:solidFill>
                  <a:schemeClr val="dk1"/>
                </a:solidFill>
              </a:rPr>
              <a:t>JavaScript</a:t>
            </a:r>
            <a:r>
              <a:rPr lang="bg-BG" sz="1500" b="1" i="1" dirty="0">
                <a:solidFill>
                  <a:schemeClr val="dk1"/>
                </a:solidFill>
              </a:rPr>
              <a:t> </a:t>
            </a:r>
            <a:r>
              <a:rPr lang="bg-BG" sz="1500" b="1" i="1" dirty="0"/>
              <a:t>– </a:t>
            </a:r>
            <a:r>
              <a:rPr lang="bg-BG" sz="1500" i="1" dirty="0"/>
              <a:t>прости пресмятания като рождената дата на администратора и по-напредналите визуални ефекти.</a:t>
            </a:r>
            <a:endParaRPr sz="1500" i="1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 b="1" i="1" dirty="0">
                <a:solidFill>
                  <a:schemeClr val="dk1"/>
                </a:solidFill>
              </a:rPr>
              <a:t>C#</a:t>
            </a:r>
            <a:r>
              <a:rPr lang="bg-BG" sz="1500" b="1" i="1" dirty="0"/>
              <a:t> - </a:t>
            </a:r>
            <a:r>
              <a:rPr lang="bg-BG" sz="1500" i="1" dirty="0"/>
              <a:t>CRUD операции, създаване на моделите за БД, контролери и екшъни от междинния слой.</a:t>
            </a:r>
            <a:endParaRPr sz="1500" i="1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 b="1" i="1" dirty="0">
                <a:solidFill>
                  <a:schemeClr val="dk1"/>
                </a:solidFill>
              </a:rPr>
              <a:t>ASP.NET</a:t>
            </a:r>
            <a:r>
              <a:rPr lang="bg-BG" sz="1500" i="1" dirty="0">
                <a:solidFill>
                  <a:schemeClr val="dk1"/>
                </a:solidFill>
              </a:rPr>
              <a:t> </a:t>
            </a:r>
            <a:r>
              <a:rPr lang="bg-BG" sz="1500" b="1" i="1" dirty="0">
                <a:solidFill>
                  <a:schemeClr val="dk1"/>
                </a:solidFill>
              </a:rPr>
              <a:t>MVC</a:t>
            </a:r>
            <a:r>
              <a:rPr lang="bg-BG" sz="1500" b="1" i="1" dirty="0"/>
              <a:t> – Модел „</a:t>
            </a:r>
            <a:r>
              <a:rPr lang="bg-BG" sz="1500" b="1" i="1" dirty="0" err="1"/>
              <a:t>Model-View-Controller</a:t>
            </a:r>
            <a:r>
              <a:rPr lang="bg-BG" sz="1500" b="1" i="1" dirty="0"/>
              <a:t>” - </a:t>
            </a:r>
            <a:r>
              <a:rPr lang="bg-BG" sz="1500" i="1" dirty="0"/>
              <a:t>улеснява работата с дизайна и базата данни.</a:t>
            </a:r>
            <a:endParaRPr sz="1500" i="1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 b="1" i="1" dirty="0" err="1">
                <a:solidFill>
                  <a:schemeClr val="dk1"/>
                </a:solidFill>
              </a:rPr>
              <a:t>EntityFrameworkCore</a:t>
            </a:r>
            <a:r>
              <a:rPr lang="bg-BG" sz="1500" b="1" i="1" dirty="0"/>
              <a:t> – </a:t>
            </a:r>
            <a:r>
              <a:rPr lang="bg-BG" sz="1500" i="1" dirty="0" err="1"/>
              <a:t>провайдър</a:t>
            </a:r>
            <a:r>
              <a:rPr lang="bg-BG" sz="1500" i="1" dirty="0"/>
              <a:t> на услуги за работа с БД;</a:t>
            </a:r>
            <a:endParaRPr sz="1500" b="1" i="1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 b="1" i="1" dirty="0">
                <a:solidFill>
                  <a:schemeClr val="dk1"/>
                </a:solidFill>
              </a:rPr>
              <a:t>Подход </a:t>
            </a:r>
            <a:r>
              <a:rPr lang="bg-BG" sz="1500" b="1" i="1" dirty="0" err="1">
                <a:solidFill>
                  <a:schemeClr val="dk1"/>
                </a:solidFill>
              </a:rPr>
              <a:t>CodeFirst</a:t>
            </a:r>
            <a:r>
              <a:rPr lang="bg-BG" sz="1500" b="1" i="1" dirty="0"/>
              <a:t> – </a:t>
            </a:r>
            <a:r>
              <a:rPr lang="bg-BG" sz="1500" i="1" dirty="0"/>
              <a:t>използван е при създаването на базата данни.</a:t>
            </a:r>
            <a:endParaRPr sz="1500" i="1" dirty="0"/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1" dirty="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/>
              <a:t>Среди за разработка: </a:t>
            </a:r>
            <a:endParaRPr sz="1500" dirty="0"/>
          </a:p>
          <a:p>
            <a:pPr marL="914400" lvl="1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 dirty="0"/>
              <a:t>Microsoft </a:t>
            </a:r>
            <a:r>
              <a:rPr lang="bg-BG" sz="1500" dirty="0" err="1"/>
              <a:t>Visual</a:t>
            </a:r>
            <a:r>
              <a:rPr lang="bg-BG" sz="1500" dirty="0"/>
              <a:t> </a:t>
            </a:r>
            <a:r>
              <a:rPr lang="bg-BG" sz="1500" dirty="0" err="1"/>
              <a:t>Studio</a:t>
            </a:r>
            <a:r>
              <a:rPr lang="bg-BG" sz="1500" dirty="0"/>
              <a:t> </a:t>
            </a:r>
            <a:r>
              <a:rPr lang="bg-BG" sz="1500" dirty="0" err="1"/>
              <a:t>Community</a:t>
            </a:r>
            <a:endParaRPr sz="1500" dirty="0"/>
          </a:p>
          <a:p>
            <a:pPr marL="9144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 dirty="0"/>
              <a:t>SSMS(</a:t>
            </a:r>
            <a:r>
              <a:rPr lang="bg-BG" sz="1500" dirty="0" err="1"/>
              <a:t>Sql</a:t>
            </a:r>
            <a:r>
              <a:rPr lang="bg-BG" sz="1500" dirty="0"/>
              <a:t> Server </a:t>
            </a:r>
            <a:r>
              <a:rPr lang="bg-BG" sz="1500" dirty="0" err="1"/>
              <a:t>Management</a:t>
            </a:r>
            <a:r>
              <a:rPr lang="bg-BG" sz="1500" dirty="0"/>
              <a:t> </a:t>
            </a:r>
            <a:r>
              <a:rPr lang="bg-BG" sz="1500" dirty="0" err="1"/>
              <a:t>Studio</a:t>
            </a:r>
            <a:r>
              <a:rPr lang="bg-BG" sz="1500" dirty="0"/>
              <a:t>)</a:t>
            </a:r>
            <a:endParaRPr sz="1800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9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9" name="Google Shape;379;p2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9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29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9"/>
          <p:cNvSpPr txBox="1">
            <a:spLocks noGrp="1"/>
          </p:cNvSpPr>
          <p:nvPr>
            <p:ph type="body" idx="2"/>
          </p:nvPr>
        </p:nvSpPr>
        <p:spPr>
          <a:xfrm>
            <a:off x="242075" y="2115500"/>
            <a:ext cx="7087500" cy="4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i="1"/>
              <a:t>Сайтът може да бъде достъпен на адрес: freelancer.pgmett.com. Приложението когато не е споделено в интернет (не е хостнато) се стартира чрез Visual Studio. Трябва да има и инсталиран </a:t>
            </a:r>
            <a:r>
              <a:rPr lang="bg-BG" sz="2000" i="1"/>
              <a:t>Sql Server Management Studio</a:t>
            </a:r>
            <a:r>
              <a:rPr lang="bg-BG" sz="1800" b="1" i="1"/>
              <a:t>.</a:t>
            </a:r>
            <a:endParaRPr sz="1800" b="1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1800" b="1" i="1"/>
              <a:t>Усъвършенстване и бъдещо подобрение на проекта:</a:t>
            </a:r>
            <a:endParaRPr sz="1800" b="1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1800" b="1" i="1"/>
              <a:t> •  </a:t>
            </a:r>
            <a:r>
              <a:rPr lang="bg-BG" sz="1800" i="1"/>
              <a:t>Добавяне на различни парични единици;</a:t>
            </a:r>
            <a:endParaRPr sz="18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1800" i="1"/>
              <a:t> </a:t>
            </a:r>
            <a:r>
              <a:rPr lang="bg-BG" sz="1800" b="1" i="1"/>
              <a:t>•  </a:t>
            </a:r>
            <a:r>
              <a:rPr lang="bg-BG" sz="1800" i="1"/>
              <a:t>Добавяне на други умения от предлагащите работа;</a:t>
            </a:r>
            <a:endParaRPr sz="18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i="1"/>
              <a:t> •  </a:t>
            </a:r>
            <a:r>
              <a:rPr lang="bg-BG" sz="1800" i="1"/>
              <a:t>Търсене на обяви чрез определени умения;</a:t>
            </a:r>
            <a:endParaRPr sz="18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i="1"/>
          </a:p>
        </p:txBody>
      </p:sp>
      <p:sp>
        <p:nvSpPr>
          <p:cNvPr id="383" name="Google Shape;383;p29"/>
          <p:cNvSpPr txBox="1">
            <a:spLocks noGrp="1"/>
          </p:cNvSpPr>
          <p:nvPr>
            <p:ph type="title"/>
          </p:nvPr>
        </p:nvSpPr>
        <p:spPr>
          <a:xfrm>
            <a:off x="4684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Демонстрация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 txBox="1">
            <a:spLocks noGrp="1"/>
          </p:cNvSpPr>
          <p:nvPr>
            <p:ph type="ctrTitle"/>
          </p:nvPr>
        </p:nvSpPr>
        <p:spPr>
          <a:xfrm>
            <a:off x="680322" y="2742465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</a:pPr>
            <a:r>
              <a:rPr lang="bg-BG" sz="4000"/>
              <a:t>Изготвил:</a:t>
            </a:r>
            <a:endParaRPr/>
          </a:p>
        </p:txBody>
      </p:sp>
      <p:sp>
        <p:nvSpPr>
          <p:cNvPr id="389" name="Google Shape;389;p30"/>
          <p:cNvSpPr txBox="1">
            <a:spLocks noGrp="1"/>
          </p:cNvSpPr>
          <p:nvPr>
            <p:ph type="subTitle" idx="1"/>
          </p:nvPr>
        </p:nvSpPr>
        <p:spPr>
          <a:xfrm>
            <a:off x="680335" y="4544989"/>
            <a:ext cx="81441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bg-BG" sz="3200" b="1" i="1"/>
              <a:t>Сечкин Салим Рахим 12А клас </a:t>
            </a:r>
            <a:endParaRPr/>
          </a:p>
        </p:txBody>
      </p:sp>
      <p:pic>
        <p:nvPicPr>
          <p:cNvPr id="390" name="Google Shape;390;p30" descr="Пирин – Уикипедия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4951"/>
            <a:ext cx="12192000" cy="1969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1"/>
          <p:cNvGrpSpPr/>
          <p:nvPr/>
        </p:nvGrpSpPr>
        <p:grpSpPr>
          <a:xfrm>
            <a:off x="-3176" y="0"/>
            <a:ext cx="12192001" cy="6858001"/>
            <a:chOff x="-3176" y="0"/>
            <a:chExt cx="12192001" cy="6858001"/>
          </a:xfrm>
        </p:grpSpPr>
        <p:sp>
          <p:nvSpPr>
            <p:cNvPr id="397" name="Google Shape;397;p31"/>
            <p:cNvSpPr/>
            <p:nvPr/>
          </p:nvSpPr>
          <p:spPr>
            <a:xfrm>
              <a:off x="0" y="0"/>
              <a:ext cx="12188825" cy="6858001"/>
            </a:xfrm>
            <a:prstGeom prst="rect">
              <a:avLst/>
            </a:prstGeom>
            <a:gradFill>
              <a:gsLst>
                <a:gs pos="0">
                  <a:srgbClr val="F78121"/>
                </a:gs>
                <a:gs pos="50000">
                  <a:srgbClr val="D54006"/>
                </a:gs>
                <a:gs pos="100000">
                  <a:srgbClr val="8C0000"/>
                </a:gs>
              </a:gsLst>
              <a:lin ang="252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98" name="Google Shape;398;p31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-3176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31"/>
          <p:cNvSpPr/>
          <p:nvPr/>
        </p:nvSpPr>
        <p:spPr>
          <a:xfrm>
            <a:off x="0" y="4340981"/>
            <a:ext cx="8968085" cy="1660332"/>
          </a:xfrm>
          <a:prstGeom prst="rect">
            <a:avLst/>
          </a:prstGeom>
          <a:solidFill>
            <a:srgbClr val="0C0C0C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"/>
          <p:cNvSpPr txBox="1"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r>
              <a:rPr lang="bg-BG" sz="4800" b="1"/>
              <a:t>Благодаря Ви за вниманието</a:t>
            </a:r>
            <a:r>
              <a:rPr lang="bg-BG" sz="4800"/>
              <a:t>!</a:t>
            </a:r>
            <a:endParaRPr/>
          </a:p>
        </p:txBody>
      </p:sp>
      <p:pic>
        <p:nvPicPr>
          <p:cNvPr id="401" name="Google Shape;401;p31" descr="отворен прозорец с пълзящи цветя непосредствено до него"/>
          <p:cNvPicPr preferRelativeResize="0"/>
          <p:nvPr/>
        </p:nvPicPr>
        <p:blipFill rotWithShape="1">
          <a:blip r:embed="rId4">
            <a:alphaModFix/>
          </a:blip>
          <a:srcRect l="-20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</p:pic>
      <p:sp>
        <p:nvSpPr>
          <p:cNvPr id="402" name="Google Shape;402;p31"/>
          <p:cNvSpPr/>
          <p:nvPr/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0" y="5993754"/>
            <a:ext cx="8968085" cy="2759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9111715" y="5993754"/>
            <a:ext cx="3080285" cy="27594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0" y="-1"/>
            <a:ext cx="12188825" cy="6858001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5" name="Google Shape;225;p2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/>
          <p:nvPr/>
        </p:nvSpPr>
        <p:spPr>
          <a:xfrm>
            <a:off x="7555992" y="0"/>
            <a:ext cx="463600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2" y="609600"/>
            <a:ext cx="7876030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title"/>
          </p:nvPr>
        </p:nvSpPr>
        <p:spPr>
          <a:xfrm>
            <a:off x="853946" y="753228"/>
            <a:ext cx="7087552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Цели</a:t>
            </a:r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2"/>
          </p:nvPr>
        </p:nvSpPr>
        <p:spPr>
          <a:xfrm>
            <a:off x="1395900" y="2729228"/>
            <a:ext cx="4700100" cy="24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300" b="1" i="1"/>
              <a:t>Уеб приложението служи за търсене и предлагане на услуги в интернет.  В него се публикуват обяви от потребителите. Тези обяви могат да се изтриват, редактират и спират.  </a:t>
            </a:r>
            <a:endParaRPr sz="2300" b="1" i="1"/>
          </a:p>
        </p:txBody>
      </p:sp>
      <p:pic>
        <p:nvPicPr>
          <p:cNvPr id="230" name="Google Shape;2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1500" y="186853"/>
            <a:ext cx="4185800" cy="22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1500" y="2263988"/>
            <a:ext cx="4185799" cy="25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1500" y="4498363"/>
            <a:ext cx="4185799" cy="21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body" idx="2"/>
          </p:nvPr>
        </p:nvSpPr>
        <p:spPr>
          <a:xfrm>
            <a:off x="377325" y="2304725"/>
            <a:ext cx="63771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300" i="1"/>
              <a:t>1. Идеен проект </a:t>
            </a:r>
            <a:endParaRPr sz="23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300" i="1"/>
              <a:t>2. Работа по дизайна </a:t>
            </a:r>
            <a:endParaRPr sz="23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300" i="1"/>
              <a:t>3. Проектиране на Базата данни </a:t>
            </a:r>
            <a:endParaRPr sz="23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300" i="1"/>
              <a:t>4. Свързване на Уеб приложението с База данни </a:t>
            </a:r>
            <a:endParaRPr sz="23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300" i="1"/>
              <a:t>5. Тестване </a:t>
            </a:r>
            <a:endParaRPr sz="23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300" i="1"/>
              <a:t>6. Публикуване в интернет </a:t>
            </a:r>
            <a:endParaRPr sz="2300" i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1"/>
          </a:p>
        </p:txBody>
      </p:sp>
      <p:sp>
        <p:nvSpPr>
          <p:cNvPr id="248" name="Google Shape;248;p21"/>
          <p:cNvSpPr txBox="1">
            <a:spLocks noGrp="1"/>
          </p:cNvSpPr>
          <p:nvPr>
            <p:ph type="title"/>
          </p:nvPr>
        </p:nvSpPr>
        <p:spPr>
          <a:xfrm>
            <a:off x="235850" y="753300"/>
            <a:ext cx="75453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3000" b="1">
                <a:latin typeface="Times New Roman"/>
                <a:ea typeface="Times New Roman"/>
                <a:cs typeface="Times New Roman"/>
                <a:sym typeface="Times New Roman"/>
              </a:rPr>
              <a:t>Основни етапи в реализирането на проекта</a:t>
            </a:r>
            <a:endParaRPr sz="3000"/>
          </a:p>
        </p:txBody>
      </p:sp>
      <p:pic>
        <p:nvPicPr>
          <p:cNvPr id="249" name="Google Shape;2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6000" y="2049400"/>
            <a:ext cx="4635901" cy="26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body" idx="2"/>
          </p:nvPr>
        </p:nvSpPr>
        <p:spPr>
          <a:xfrm>
            <a:off x="386775" y="2304725"/>
            <a:ext cx="68109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i="1"/>
              <a:t>Приложението е изградено чрез платформата .Net по модел MVC</a:t>
            </a:r>
            <a:endParaRPr sz="2000" b="1" i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bg-BG" i="1" u="sng"/>
              <a:t>Модели </a:t>
            </a:r>
            <a:r>
              <a:rPr lang="bg-BG" i="1"/>
              <a:t>(Models) - слоят с бази данни – използвам MS SQL.</a:t>
            </a:r>
            <a:endParaRPr i="1"/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•"/>
            </a:pPr>
            <a:r>
              <a:rPr lang="bg-BG" i="1" u="sng"/>
              <a:t>Изгледи </a:t>
            </a:r>
            <a:r>
              <a:rPr lang="bg-BG" i="1"/>
              <a:t>(Views) - презентационният слой, изграден на основата на HTML5, CSS3, JavaScript, Bootstrap и Razor View;</a:t>
            </a:r>
            <a:endParaRPr i="1"/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•"/>
            </a:pPr>
            <a:r>
              <a:rPr lang="bg-BG" i="1" u="sng"/>
              <a:t>Контролери</a:t>
            </a:r>
            <a:r>
              <a:rPr lang="bg-BG" i="1"/>
              <a:t> (Controllers) - междинният слой или слоят за обработка на данни е изграден чрез програмният език C# .</a:t>
            </a:r>
            <a:endParaRPr i="1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853946" y="753228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Логическо и функционално описание на решението</a:t>
            </a: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3900" y="2491100"/>
            <a:ext cx="4400101" cy="2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3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3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body" idx="2"/>
          </p:nvPr>
        </p:nvSpPr>
        <p:spPr>
          <a:xfrm>
            <a:off x="622600" y="2584350"/>
            <a:ext cx="6310800" cy="4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i="1">
                <a:solidFill>
                  <a:srgbClr val="0C0C0C"/>
                </a:solidFill>
              </a:rPr>
              <a:t>Job </a:t>
            </a:r>
            <a:r>
              <a:rPr lang="bg-BG" sz="1800" i="1"/>
              <a:t>- главна таблица, записва данните за обявите;</a:t>
            </a:r>
            <a:endParaRPr sz="18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i="1">
                <a:solidFill>
                  <a:schemeClr val="dk1"/>
                </a:solidFill>
              </a:rPr>
              <a:t>Category</a:t>
            </a:r>
            <a:r>
              <a:rPr lang="bg-BG" sz="1800" b="1" i="1"/>
              <a:t> </a:t>
            </a:r>
            <a:r>
              <a:rPr lang="bg-BG" sz="1800" i="1"/>
              <a:t>- съдържа записаните категории;</a:t>
            </a:r>
            <a:endParaRPr sz="18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i="1">
                <a:solidFill>
                  <a:schemeClr val="dk1"/>
                </a:solidFill>
              </a:rPr>
              <a:t>Images</a:t>
            </a:r>
            <a:r>
              <a:rPr lang="bg-BG" sz="1800" b="1" i="1"/>
              <a:t> </a:t>
            </a:r>
            <a:r>
              <a:rPr lang="bg-BG" sz="1800" i="1"/>
              <a:t>- съдържа само името и разширението на снимките.</a:t>
            </a:r>
            <a:endParaRPr sz="18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i="1">
                <a:solidFill>
                  <a:schemeClr val="dk1"/>
                </a:solidFill>
              </a:rPr>
              <a:t>ContactUs </a:t>
            </a:r>
            <a:r>
              <a:rPr lang="bg-BG" sz="1800" i="1"/>
              <a:t>- в тази таблица се записват съобщенията на потребителите;</a:t>
            </a:r>
            <a:endParaRPr sz="18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i="1">
                <a:solidFill>
                  <a:schemeClr val="dk1"/>
                </a:solidFill>
              </a:rPr>
              <a:t>AspNetRoles </a:t>
            </a:r>
            <a:r>
              <a:rPr lang="bg-BG" sz="1800" i="1"/>
              <a:t>- в тази таблица се пази данните на ролите за потребителите.</a:t>
            </a:r>
            <a:endParaRPr sz="18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i="1">
                <a:solidFill>
                  <a:schemeClr val="dk1"/>
                </a:solidFill>
              </a:rPr>
              <a:t>AspNetUsers </a:t>
            </a:r>
            <a:r>
              <a:rPr lang="bg-BG" sz="1800" i="1"/>
              <a:t>- съдържа данните на потребителите като име, парола и др.</a:t>
            </a:r>
            <a:endParaRPr sz="1800" i="1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282" name="Google Shape;282;p23"/>
          <p:cNvSpPr txBox="1">
            <a:spLocks noGrp="1"/>
          </p:cNvSpPr>
          <p:nvPr>
            <p:ph type="title"/>
          </p:nvPr>
        </p:nvSpPr>
        <p:spPr>
          <a:xfrm>
            <a:off x="853946" y="753228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База данни</a:t>
            </a:r>
            <a:endParaRPr/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9763" y="2216450"/>
            <a:ext cx="4128375" cy="37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5" name="Google Shape;295;p2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4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4"/>
          <p:cNvSpPr txBox="1">
            <a:spLocks noGrp="1"/>
          </p:cNvSpPr>
          <p:nvPr>
            <p:ph type="body" idx="2"/>
          </p:nvPr>
        </p:nvSpPr>
        <p:spPr>
          <a:xfrm>
            <a:off x="433925" y="2115500"/>
            <a:ext cx="6895800" cy="4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i="1"/>
              <a:t>Базата данни с таблиците се генерира чрез модела CodeFirst от класовете с данни (Entity). Използвам  Entity Framework Core за връзка между приложението и базата данни.</a:t>
            </a:r>
            <a:endParaRPr sz="1800" i="1"/>
          </a:p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/>
          </a:p>
          <a:p>
            <a:pPr marL="6858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i="1"/>
              <a:t>  public DbSet&lt;Job&gt; Jobs { get; set; }</a:t>
            </a:r>
            <a:endParaRPr sz="1800" i="1"/>
          </a:p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i="1"/>
              <a:t>        public DbSet&lt;Category&gt; Categories { get; set; }</a:t>
            </a:r>
            <a:endParaRPr sz="1800" i="1"/>
          </a:p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i="1"/>
              <a:t>        public DbSet&lt;Image&gt; Images { get; set; }</a:t>
            </a:r>
            <a:endParaRPr sz="1800" i="1"/>
          </a:p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i="1"/>
              <a:t>        public DbSet&lt;AppUser&gt; AppUser { get; set; }</a:t>
            </a:r>
            <a:endParaRPr sz="1800" i="1"/>
          </a:p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i="1"/>
              <a:t>        public DbSet&lt;ContactUs&gt;  ContactUs { get; set; }</a:t>
            </a:r>
            <a:endParaRPr sz="1800" i="1"/>
          </a:p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i="1"/>
              <a:t>        public DbSet&lt;Request&gt; Requests { get; set; }</a:t>
            </a:r>
            <a:endParaRPr sz="1800" i="1"/>
          </a:p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i="1"/>
              <a:t>        public DbSet&lt;Order&gt; Orders{ get; set; }</a:t>
            </a:r>
            <a:endParaRPr sz="1800" i="1"/>
          </a:p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/>
          </a:p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i="1"/>
          </a:p>
        </p:txBody>
      </p:sp>
      <p:sp>
        <p:nvSpPr>
          <p:cNvPr id="299" name="Google Shape;299;p24"/>
          <p:cNvSpPr txBox="1">
            <a:spLocks noGrp="1"/>
          </p:cNvSpPr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Модели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5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1" name="Google Shape;311;p25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5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25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2"/>
          </p:nvPr>
        </p:nvSpPr>
        <p:spPr>
          <a:xfrm>
            <a:off x="84900" y="2427450"/>
            <a:ext cx="4094100" cy="4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1800" i="1"/>
              <a:t>За дизайна на сайта използвам технологията Razor View Engine, CSS, Bootstrap и Java Script. Презентационният слой е структуриран в папка Views, включва файлове с разширение .cshtml и съдържа код на HTML и C#</a:t>
            </a:r>
            <a:r>
              <a:rPr lang="bg-BG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bg-BG" sz="1800" i="1"/>
              <a:t>. </a:t>
            </a:r>
            <a:endParaRPr sz="1800" i="1"/>
          </a:p>
        </p:txBody>
      </p:sp>
      <p:sp>
        <p:nvSpPr>
          <p:cNvPr id="315" name="Google Shape;315;p25"/>
          <p:cNvSpPr txBox="1">
            <a:spLocks noGrp="1"/>
          </p:cNvSpPr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Презентационен слой</a:t>
            </a:r>
            <a:endParaRPr/>
          </a:p>
        </p:txBody>
      </p:sp>
      <p:pic>
        <p:nvPicPr>
          <p:cNvPr id="316" name="Google Shape;31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8025" y="2512350"/>
            <a:ext cx="7359524" cy="33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p26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 txBox="1">
            <a:spLocks noGrp="1"/>
          </p:cNvSpPr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Презентационен слой</a:t>
            </a:r>
            <a:endParaRPr/>
          </a:p>
        </p:txBody>
      </p:sp>
      <p:pic>
        <p:nvPicPr>
          <p:cNvPr id="332" name="Google Shape;33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037" y="2115503"/>
            <a:ext cx="8612925" cy="44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74400" y="910250"/>
            <a:ext cx="2409825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7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7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5" name="Google Shape;345;p27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 txBox="1">
            <a:spLocks noGrp="1"/>
          </p:cNvSpPr>
          <p:nvPr>
            <p:ph type="body" idx="2"/>
          </p:nvPr>
        </p:nvSpPr>
        <p:spPr>
          <a:xfrm>
            <a:off x="281000" y="2248200"/>
            <a:ext cx="6778200" cy="4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i="1" dirty="0"/>
              <a:t>Междинният слой</a:t>
            </a:r>
            <a:r>
              <a:rPr lang="bg-BG" sz="2000" i="1" dirty="0"/>
              <a:t> включва контролери и екшъни, чрез които се осъществява предаването на данни между презентационния слой и базата данни, както и работата на приложението като цяло.</a:t>
            </a:r>
            <a:endParaRPr sz="2000" b="1" i="1" dirty="0"/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❖"/>
            </a:pPr>
            <a:r>
              <a:rPr lang="bg-BG" sz="2000" i="1" dirty="0" err="1">
                <a:solidFill>
                  <a:schemeClr val="dk1"/>
                </a:solidFill>
              </a:rPr>
              <a:t>Category</a:t>
            </a:r>
            <a:r>
              <a:rPr lang="bg-BG" sz="2000" i="1" dirty="0">
                <a:solidFill>
                  <a:schemeClr val="dk1"/>
                </a:solidFill>
              </a:rPr>
              <a:t> </a:t>
            </a:r>
            <a:r>
              <a:rPr lang="bg-BG" sz="2000" i="1" dirty="0" err="1">
                <a:solidFill>
                  <a:schemeClr val="dk1"/>
                </a:solidFill>
              </a:rPr>
              <a:t>Controller</a:t>
            </a:r>
            <a:r>
              <a:rPr lang="bg-BG" sz="2000" i="1" dirty="0"/>
              <a:t> - контролерът за категориите. Съдържа CRUD операциите за създаване, редактиране и изтриване. </a:t>
            </a:r>
            <a:endParaRPr sz="2000" i="1" dirty="0"/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❖"/>
            </a:pPr>
            <a:r>
              <a:rPr lang="bg-BG" sz="2000" i="1" dirty="0" err="1">
                <a:solidFill>
                  <a:schemeClr val="dk1"/>
                </a:solidFill>
              </a:rPr>
              <a:t>Job</a:t>
            </a:r>
            <a:r>
              <a:rPr lang="bg-BG" sz="2000" i="1" dirty="0">
                <a:solidFill>
                  <a:schemeClr val="dk1"/>
                </a:solidFill>
              </a:rPr>
              <a:t> </a:t>
            </a:r>
            <a:r>
              <a:rPr lang="bg-BG" sz="2000" i="1" dirty="0" err="1">
                <a:solidFill>
                  <a:schemeClr val="dk1"/>
                </a:solidFill>
              </a:rPr>
              <a:t>Controller</a:t>
            </a:r>
            <a:r>
              <a:rPr lang="bg-BG" sz="2000" i="1" dirty="0"/>
              <a:t> - главният контролер, който съдържа </a:t>
            </a:r>
            <a:r>
              <a:rPr lang="bg-BG" sz="2000" i="1" dirty="0" err="1"/>
              <a:t>View</a:t>
            </a:r>
            <a:r>
              <a:rPr lang="bg-BG" sz="2000" i="1" dirty="0"/>
              <a:t>-тата за определените секции в сайта и CRUD операциите.</a:t>
            </a:r>
            <a:endParaRPr sz="2000" i="1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❖"/>
            </a:pPr>
            <a:r>
              <a:rPr lang="bg-BG" sz="2000" i="1" dirty="0" err="1">
                <a:solidFill>
                  <a:schemeClr val="dk1"/>
                </a:solidFill>
              </a:rPr>
              <a:t>Request</a:t>
            </a:r>
            <a:r>
              <a:rPr lang="bg-BG" sz="2000" i="1" dirty="0">
                <a:solidFill>
                  <a:schemeClr val="dk1"/>
                </a:solidFill>
              </a:rPr>
              <a:t> </a:t>
            </a:r>
            <a:r>
              <a:rPr lang="bg-BG" sz="2000" i="1" dirty="0" err="1">
                <a:solidFill>
                  <a:schemeClr val="dk1"/>
                </a:solidFill>
              </a:rPr>
              <a:t>Controller</a:t>
            </a:r>
            <a:r>
              <a:rPr lang="bg-BG" sz="2000" i="1" dirty="0"/>
              <a:t> - Всички операции за създаване на заявка.</a:t>
            </a:r>
            <a:endParaRPr sz="2000" i="1" dirty="0"/>
          </a:p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  <p:sp>
        <p:nvSpPr>
          <p:cNvPr id="349" name="Google Shape;349;p27"/>
          <p:cNvSpPr txBox="1">
            <a:spLocks noGrp="1"/>
          </p:cNvSpPr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Контролери</a:t>
            </a:r>
            <a:endParaRPr/>
          </a:p>
        </p:txBody>
      </p:sp>
      <p:pic>
        <p:nvPicPr>
          <p:cNvPr id="350" name="Google Shape;3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7975" y="2889650"/>
            <a:ext cx="3811950" cy="19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Берлин">
  <a:themeElements>
    <a:clrScheme name="Berli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на Office">
  <a:themeElements>
    <a:clrScheme name="О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Office PowerPoint</Application>
  <PresentationFormat>Widescreen</PresentationFormat>
  <Paragraphs>78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Trebuchet MS</vt:lpstr>
      <vt:lpstr>Берлин</vt:lpstr>
      <vt:lpstr>Търсене и предлагане на услуги</vt:lpstr>
      <vt:lpstr>Цели</vt:lpstr>
      <vt:lpstr>Основни етапи в реализирането на проекта</vt:lpstr>
      <vt:lpstr>Логическо и функционално описание на решението</vt:lpstr>
      <vt:lpstr>База данни</vt:lpstr>
      <vt:lpstr>Модели</vt:lpstr>
      <vt:lpstr>Презентационен слой</vt:lpstr>
      <vt:lpstr>Презентационен слой</vt:lpstr>
      <vt:lpstr>Контролери</vt:lpstr>
      <vt:lpstr>Използвани технологии</vt:lpstr>
      <vt:lpstr>Демонстрация</vt:lpstr>
      <vt:lpstr>Изготвил:</vt:lpstr>
      <vt:lpstr>Благодаря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Търсене и предлагане на услуги</dc:title>
  <dc:creator>инж. Недялка М. Йорданова</dc:creator>
  <cp:lastModifiedBy>инж. Недялка М. Йорданова</cp:lastModifiedBy>
  <cp:revision>1</cp:revision>
  <dcterms:modified xsi:type="dcterms:W3CDTF">2023-02-13T13:20:14Z</dcterms:modified>
</cp:coreProperties>
</file>